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0" r:id="rId3"/>
    <p:sldId id="258" r:id="rId4"/>
    <p:sldId id="257" r:id="rId5"/>
    <p:sldId id="265" r:id="rId6"/>
    <p:sldId id="266" r:id="rId7"/>
    <p:sldId id="260" r:id="rId8"/>
    <p:sldId id="281" r:id="rId9"/>
    <p:sldId id="283" r:id="rId10"/>
    <p:sldId id="261" r:id="rId11"/>
    <p:sldId id="267" r:id="rId12"/>
    <p:sldId id="268" r:id="rId13"/>
    <p:sldId id="269" r:id="rId14"/>
    <p:sldId id="270" r:id="rId15"/>
    <p:sldId id="279" r:id="rId16"/>
    <p:sldId id="262" r:id="rId17"/>
    <p:sldId id="272" r:id="rId18"/>
    <p:sldId id="282" r:id="rId19"/>
    <p:sldId id="259" r:id="rId20"/>
    <p:sldId id="264" r:id="rId21"/>
    <p:sldId id="273" r:id="rId22"/>
    <p:sldId id="271" r:id="rId23"/>
    <p:sldId id="274" r:id="rId24"/>
    <p:sldId id="275" r:id="rId25"/>
    <p:sldId id="276" r:id="rId26"/>
    <p:sldId id="277" r:id="rId27"/>
    <p:sldId id="278" r:id="rId2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0ABF44A-25C3-4CBE-A019-06B928D5A6E3}">
          <p14:sldIdLst>
            <p14:sldId id="256"/>
            <p14:sldId id="280"/>
            <p14:sldId id="258"/>
            <p14:sldId id="257"/>
            <p14:sldId id="265"/>
            <p14:sldId id="266"/>
            <p14:sldId id="260"/>
            <p14:sldId id="281"/>
            <p14:sldId id="283"/>
            <p14:sldId id="261"/>
            <p14:sldId id="267"/>
            <p14:sldId id="268"/>
            <p14:sldId id="269"/>
            <p14:sldId id="270"/>
          </p14:sldIdLst>
        </p14:section>
        <p14:section name="Section sans titre" id="{33A3BBE0-30D7-4CDF-B18F-68C2B179B8C8}">
          <p14:sldIdLst>
            <p14:sldId id="279"/>
            <p14:sldId id="262"/>
            <p14:sldId id="272"/>
            <p14:sldId id="282"/>
            <p14:sldId id="259"/>
            <p14:sldId id="264"/>
            <p14:sldId id="273"/>
            <p14:sldId id="271"/>
            <p14:sldId id="274"/>
            <p14:sldId id="275"/>
            <p14:sldId id="276"/>
            <p14:sldId id="277"/>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2/10/2017</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73899" y="356286"/>
            <a:ext cx="8001000" cy="2971801"/>
          </a:xfrm>
        </p:spPr>
        <p:txBody>
          <a:bodyPr/>
          <a:lstStyle/>
          <a:p>
            <a:r>
              <a:rPr lang="fr-FR" dirty="0" smtClean="0"/>
              <a:t>INFORMATION BOUSSOLE</a:t>
            </a:r>
            <a:endParaRPr lang="fr-FR" dirty="0"/>
          </a:p>
        </p:txBody>
      </p:sp>
      <p:sp>
        <p:nvSpPr>
          <p:cNvPr id="3" name="Sous-titre 2"/>
          <p:cNvSpPr>
            <a:spLocks noGrp="1"/>
          </p:cNvSpPr>
          <p:nvPr>
            <p:ph type="subTitle" idx="1"/>
          </p:nvPr>
        </p:nvSpPr>
        <p:spPr>
          <a:xfrm>
            <a:off x="1524943" y="4016862"/>
            <a:ext cx="6400800" cy="1947333"/>
          </a:xfrm>
        </p:spPr>
        <p:txBody>
          <a:bodyPr/>
          <a:lstStyle/>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899" y="3305895"/>
            <a:ext cx="4415009" cy="2658300"/>
          </a:xfrm>
          <a:prstGeom prst="rect">
            <a:avLst/>
          </a:prstGeom>
        </p:spPr>
      </p:pic>
    </p:spTree>
    <p:extLst>
      <p:ext uri="{BB962C8B-B14F-4D97-AF65-F5344CB8AC3E}">
        <p14:creationId xmlns:p14="http://schemas.microsoft.com/office/powerpoint/2010/main" val="139705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000" dirty="0" smtClean="0"/>
              <a:t>Enfin sauvé!</a:t>
            </a:r>
            <a:endParaRPr lang="fr-FR" sz="60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3049" y="410754"/>
            <a:ext cx="5421861" cy="3721277"/>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6324" y="916542"/>
            <a:ext cx="2179320" cy="207264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56" y="1298447"/>
            <a:ext cx="2857500" cy="1600200"/>
          </a:xfrm>
          <a:prstGeom prst="rect">
            <a:avLst/>
          </a:prstGeom>
        </p:spPr>
      </p:pic>
    </p:spTree>
    <p:extLst>
      <p:ext uri="{BB962C8B-B14F-4D97-AF65-F5344CB8AC3E}">
        <p14:creationId xmlns:p14="http://schemas.microsoft.com/office/powerpoint/2010/main" val="284595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H="1" flipV="1">
            <a:off x="12406653" y="5813166"/>
            <a:ext cx="3228762" cy="727677"/>
          </a:xfrm>
        </p:spPr>
        <p:txBody>
          <a:bodyPr>
            <a:normAutofit/>
          </a:bodyPr>
          <a:lstStyle/>
          <a:p>
            <a:endParaRPr lang="fr-FR" dirty="0"/>
          </a:p>
        </p:txBody>
      </p:sp>
      <p:sp>
        <p:nvSpPr>
          <p:cNvPr id="3" name="Espace réservé du contenu 2"/>
          <p:cNvSpPr>
            <a:spLocks noGrp="1"/>
          </p:cNvSpPr>
          <p:nvPr>
            <p:ph idx="1"/>
          </p:nvPr>
        </p:nvSpPr>
        <p:spPr>
          <a:xfrm>
            <a:off x="1" y="65904"/>
            <a:ext cx="12192000" cy="6792096"/>
          </a:xfrm>
        </p:spPr>
        <p:txBody>
          <a:bodyPr>
            <a:normAutofit lnSpcReduction="10000"/>
          </a:bodyPr>
          <a:lstStyle/>
          <a:p>
            <a:r>
              <a:rPr lang="fr-FR" sz="3600" b="1" dirty="0"/>
              <a:t>La boussole</a:t>
            </a:r>
          </a:p>
          <a:p>
            <a:r>
              <a:rPr lang="fr-FR" dirty="0"/>
              <a:t>En randonnée on utilise une boussole à plaquette de course d’orientation. Celle-ci est constituée d’une plaquette en plastique transparent munie d’une flèche de direction et d’un cadran rotatif.</a:t>
            </a:r>
          </a:p>
          <a:p>
            <a:r>
              <a:rPr lang="fr-FR" dirty="0"/>
              <a:t>La flèche de direction qui sert aussi de ligne de visée est située au milieu de la plaquette dans le sens longitudinal.</a:t>
            </a:r>
          </a:p>
          <a:p>
            <a:r>
              <a:rPr lang="fr-FR" dirty="0"/>
              <a:t>Celle-ci permet :</a:t>
            </a:r>
          </a:p>
          <a:p>
            <a:r>
              <a:rPr lang="fr-FR" dirty="0"/>
              <a:t>Soit de suivre un azimut. </a:t>
            </a:r>
          </a:p>
          <a:p>
            <a:r>
              <a:rPr lang="fr-FR" dirty="0"/>
              <a:t>Soit à viser un point remarquable de façon à déterminer son azimut.</a:t>
            </a:r>
          </a:p>
          <a:p>
            <a:r>
              <a:rPr lang="fr-FR" dirty="0"/>
              <a:t>Le cadran rotatif gradué de 0° à 360° comporte :</a:t>
            </a:r>
          </a:p>
          <a:p>
            <a:r>
              <a:rPr lang="fr-FR" dirty="0"/>
              <a:t>une flèche rouge qui pointe vers le nord du cadran ou graduation 0° lorsque la déclinaison magnétique est réglée à zéro.</a:t>
            </a:r>
          </a:p>
          <a:p>
            <a:r>
              <a:rPr lang="fr-FR" dirty="0"/>
              <a:t>Des parallèles de quadrillage (petits traits rouges parallèles). Ceux-ci sont parallèles à la flèche rouge quand la déclinaison magnétique est réglée à zéro ou sur une boussole ne possédant pas ce réglage.</a:t>
            </a:r>
          </a:p>
          <a:p>
            <a:r>
              <a:rPr lang="fr-FR" dirty="0"/>
              <a:t>Le cadran est surmonté de l’aiguille magnétique bicolore dont la partie rouge pointe en permanence vers le nord magnétique.</a:t>
            </a:r>
          </a:p>
          <a:p>
            <a:endParaRPr lang="fr-FR" dirty="0"/>
          </a:p>
        </p:txBody>
      </p:sp>
    </p:spTree>
    <p:extLst>
      <p:ext uri="{BB962C8B-B14F-4D97-AF65-F5344CB8AC3E}">
        <p14:creationId xmlns:p14="http://schemas.microsoft.com/office/powerpoint/2010/main" val="3132704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5031030"/>
            <a:ext cx="8534400" cy="1507067"/>
          </a:xfrm>
        </p:spPr>
        <p:txBody>
          <a:bodyPr>
            <a:normAutofit fontScale="90000"/>
          </a:bodyPr>
          <a:lstStyle/>
          <a:p>
            <a:r>
              <a:rPr lang="fr-FR" sz="1800" dirty="0"/>
              <a:t>À condition :</a:t>
            </a:r>
            <a:br>
              <a:rPr lang="fr-FR" sz="1800" dirty="0"/>
            </a:br>
            <a:r>
              <a:rPr lang="fr-FR" sz="1800" dirty="0"/>
              <a:t>de se tenir à l’écart de toute source magnétique pouvant perturber la position de l’aiguille. (ligne haute tension, objet métallique, aimant d’un téléphone </a:t>
            </a:r>
            <a:r>
              <a:rPr lang="fr-FR" sz="1800" dirty="0" smtClean="0"/>
              <a:t>etc.).</a:t>
            </a:r>
            <a:r>
              <a:rPr lang="fr-FR" sz="1800" dirty="0"/>
              <a:t/>
            </a:r>
            <a:br>
              <a:rPr lang="fr-FR" sz="1800" dirty="0"/>
            </a:br>
            <a:r>
              <a:rPr lang="fr-FR" sz="1800" dirty="0"/>
              <a:t>de bien maintenir l’instrument à plat dans le plan horizontal. Une position oblique pourrait perturber la libre rotation de l’aiguille et sa bonne orientation</a:t>
            </a:r>
            <a:r>
              <a:rPr lang="fr-FR" dirty="0"/>
              <a:t/>
            </a:r>
            <a:br>
              <a:rPr lang="fr-FR" dirty="0"/>
            </a:br>
            <a:endParaRPr lang="fr-FR" dirty="0"/>
          </a:p>
        </p:txBody>
      </p:sp>
      <p:pic>
        <p:nvPicPr>
          <p:cNvPr id="1026" name="Picture 2" descr="https://www.altituderando.com/IMG/jpg/3/a/f/DSC0606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178" y="282146"/>
            <a:ext cx="4819650" cy="3614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11013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Relever un azimut sur la carte et suivre ce cap sur le terrain.</a:t>
            </a:r>
            <a:endParaRPr lang="fr-FR" dirty="0"/>
          </a:p>
        </p:txBody>
      </p:sp>
      <p:sp>
        <p:nvSpPr>
          <p:cNvPr id="3" name="Espace réservé du contenu 2"/>
          <p:cNvSpPr>
            <a:spLocks noGrp="1"/>
          </p:cNvSpPr>
          <p:nvPr>
            <p:ph idx="1"/>
          </p:nvPr>
        </p:nvSpPr>
        <p:spPr/>
        <p:txBody>
          <a:bodyPr>
            <a:normAutofit/>
          </a:bodyPr>
          <a:lstStyle/>
          <a:p>
            <a:r>
              <a:rPr lang="fr-FR" sz="5400" dirty="0"/>
              <a:t>Mais comment faire?</a:t>
            </a:r>
            <a:br>
              <a:rPr lang="fr-FR" sz="5400" dirty="0"/>
            </a:br>
            <a:r>
              <a:rPr lang="fr-FR" sz="5400" dirty="0"/>
              <a:t>De la carte au terrain!</a:t>
            </a:r>
          </a:p>
        </p:txBody>
      </p:sp>
    </p:spTree>
    <p:extLst>
      <p:ext uri="{BB962C8B-B14F-4D97-AF65-F5344CB8AC3E}">
        <p14:creationId xmlns:p14="http://schemas.microsoft.com/office/powerpoint/2010/main" val="1014024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3600" b="1" dirty="0"/>
              <a:t>Azimut</a:t>
            </a:r>
          </a:p>
          <a:p>
            <a:r>
              <a:rPr lang="fr-FR" sz="2400" dirty="0"/>
              <a:t>Un Azimut est l’angle formé entre une direction (direction que l’on va suivre ou direction de visée vers un point remarquable comme par ex un sommet) et une direction de référence comme le nord géographique. Cet angle est mesuré dans le sens des aiguilles d’une montre de 0 à 360 degrés</a:t>
            </a:r>
          </a:p>
        </p:txBody>
      </p:sp>
    </p:spTree>
    <p:extLst>
      <p:ext uri="{BB962C8B-B14F-4D97-AF65-F5344CB8AC3E}">
        <p14:creationId xmlns:p14="http://schemas.microsoft.com/office/powerpoint/2010/main" val="466354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06612" y="515328"/>
            <a:ext cx="7085388" cy="1488798"/>
          </a:xfrm>
        </p:spPr>
        <p:txBody>
          <a:bodyPr/>
          <a:lstStyle/>
          <a:p>
            <a:pPr algn="ctr"/>
            <a:r>
              <a:rPr lang="fr-FR" dirty="0" smtClean="0"/>
              <a:t>REVISION DE LA CARTE</a:t>
            </a:r>
            <a:endParaRPr lang="fr-FR" dirty="0"/>
          </a:p>
        </p:txBody>
      </p:sp>
      <p:pic>
        <p:nvPicPr>
          <p:cNvPr id="4" name="Espace réservé du contenu 3"/>
          <p:cNvPicPr>
            <a:picLocks noGrp="1" noChangeAspect="1"/>
          </p:cNvPicPr>
          <p:nvPr>
            <p:ph idx="1"/>
          </p:nvPr>
        </p:nvPicPr>
        <p:blipFill>
          <a:blip r:embed="rId2"/>
          <a:stretch>
            <a:fillRect/>
          </a:stretch>
        </p:blipFill>
        <p:spPr>
          <a:xfrm>
            <a:off x="1141641" y="0"/>
            <a:ext cx="3924629" cy="6865338"/>
          </a:xfrm>
          <a:prstGeom prst="rect">
            <a:avLst/>
          </a:prstGeom>
        </p:spPr>
      </p:pic>
    </p:spTree>
    <p:extLst>
      <p:ext uri="{BB962C8B-B14F-4D97-AF65-F5344CB8AC3E}">
        <p14:creationId xmlns:p14="http://schemas.microsoft.com/office/powerpoint/2010/main" val="36097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1800" dirty="0" smtClean="0"/>
              <a:t>2/Tourner </a:t>
            </a:r>
            <a:r>
              <a:rPr lang="fr-FR" sz="1800" dirty="0"/>
              <a:t>le cadran rotatif de façon à ce que ses parallèles de quadrillage et sa flèche rouge soient parallèles à l’axe Nord Sud d’une carte topographique comme sur la photo. Les parallèles du quadrillage et la flèche devant être orientés vers le nord de la carte</a:t>
            </a:r>
            <a:r>
              <a:rPr lang="fr-FR" dirty="0"/>
              <a:t>.</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269" y="74854"/>
            <a:ext cx="6237837" cy="4412478"/>
          </a:xfrm>
        </p:spPr>
      </p:pic>
      <p:sp>
        <p:nvSpPr>
          <p:cNvPr id="5" name="Rectangle 4"/>
          <p:cNvSpPr/>
          <p:nvPr/>
        </p:nvSpPr>
        <p:spPr>
          <a:xfrm>
            <a:off x="6839737" y="872862"/>
            <a:ext cx="5352263" cy="2585323"/>
          </a:xfrm>
          <a:prstGeom prst="rect">
            <a:avLst/>
          </a:prstGeom>
        </p:spPr>
        <p:txBody>
          <a:bodyPr wrap="square">
            <a:spAutoFit/>
          </a:bodyPr>
          <a:lstStyle/>
          <a:p>
            <a:r>
              <a:rPr lang="fr-FR" dirty="0" smtClean="0"/>
              <a:t>1/Cette </a:t>
            </a:r>
            <a:r>
              <a:rPr lang="fr-FR" dirty="0"/>
              <a:t>utilisation est très utile sur des parties hors sentiers.</a:t>
            </a:r>
          </a:p>
          <a:p>
            <a:r>
              <a:rPr lang="fr-FR" dirty="0"/>
              <a:t>Cela revient à aller d’un point A vers un point B.</a:t>
            </a:r>
          </a:p>
          <a:p>
            <a:r>
              <a:rPr lang="fr-FR" dirty="0"/>
              <a:t>Il est inutile d’orienter la carte vers le nord.</a:t>
            </a:r>
          </a:p>
          <a:p>
            <a:r>
              <a:rPr lang="fr-FR" dirty="0"/>
              <a:t>Placer l’une des deux longueurs du rectangle de la plaquette de la boussole sur la direction AB, la flèche de direction devant être orientée de A vers B.</a:t>
            </a:r>
          </a:p>
        </p:txBody>
      </p:sp>
    </p:spTree>
    <p:extLst>
      <p:ext uri="{BB962C8B-B14F-4D97-AF65-F5344CB8AC3E}">
        <p14:creationId xmlns:p14="http://schemas.microsoft.com/office/powerpoint/2010/main" val="44173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Ouf !!! On va peut être y arriver ?</a:t>
            </a:r>
            <a:endParaRPr lang="fr-FR" dirty="0"/>
          </a:p>
        </p:txBody>
      </p:sp>
      <p:sp>
        <p:nvSpPr>
          <p:cNvPr id="3" name="Espace réservé du contenu 2"/>
          <p:cNvSpPr>
            <a:spLocks noGrp="1"/>
          </p:cNvSpPr>
          <p:nvPr>
            <p:ph idx="1"/>
          </p:nvPr>
        </p:nvSpPr>
        <p:spPr/>
        <p:txBody>
          <a:bodyPr/>
          <a:lstStyle/>
          <a:p>
            <a:endParaRPr lang="fr-FR" dirty="0"/>
          </a:p>
        </p:txBody>
      </p:sp>
      <p:sp>
        <p:nvSpPr>
          <p:cNvPr id="4" name="Rectangle 3"/>
          <p:cNvSpPr/>
          <p:nvPr/>
        </p:nvSpPr>
        <p:spPr>
          <a:xfrm>
            <a:off x="885568" y="931714"/>
            <a:ext cx="8333044" cy="3170099"/>
          </a:xfrm>
          <a:prstGeom prst="rect">
            <a:avLst/>
          </a:prstGeom>
        </p:spPr>
        <p:txBody>
          <a:bodyPr wrap="square">
            <a:spAutoFit/>
          </a:bodyPr>
          <a:lstStyle/>
          <a:p>
            <a:r>
              <a:rPr lang="fr-FR" sz="2000" dirty="0" smtClean="0"/>
              <a:t>3/Relever </a:t>
            </a:r>
            <a:r>
              <a:rPr lang="fr-FR" sz="2000" dirty="0"/>
              <a:t>l’azimut correspondant à la direction AB sur le cadran à son point d’intersection avec la flèche de direction. </a:t>
            </a:r>
            <a:endParaRPr lang="fr-FR" sz="2000" dirty="0" smtClean="0"/>
          </a:p>
          <a:p>
            <a:r>
              <a:rPr lang="fr-FR" sz="2000" dirty="0" smtClean="0"/>
              <a:t>Sur </a:t>
            </a:r>
            <a:r>
              <a:rPr lang="fr-FR" sz="2000" dirty="0"/>
              <a:t>le terrain tout en ayant vérifié que l’azimut est bien affiché </a:t>
            </a:r>
            <a:r>
              <a:rPr lang="fr-FR" sz="2000" dirty="0" smtClean="0"/>
              <a:t>tourner </a:t>
            </a:r>
            <a:r>
              <a:rPr lang="fr-FR" sz="2000" dirty="0"/>
              <a:t>la boussole dans le plan horizontal de façon à amener l’aiguille rouge du cadran sous la partie rouge de l’aiguille aimantée. </a:t>
            </a:r>
            <a:endParaRPr lang="fr-FR" sz="2000" dirty="0" smtClean="0"/>
          </a:p>
          <a:p>
            <a:endParaRPr lang="fr-FR" sz="2000" dirty="0" smtClean="0"/>
          </a:p>
          <a:p>
            <a:r>
              <a:rPr lang="fr-FR" sz="2000" dirty="0" smtClean="0"/>
              <a:t>4/Les </a:t>
            </a:r>
            <a:r>
              <a:rPr lang="fr-FR" sz="2000" dirty="0"/>
              <a:t>deux aiguilles devant être dans le même alignement.</a:t>
            </a:r>
          </a:p>
          <a:p>
            <a:r>
              <a:rPr lang="fr-FR" sz="2000" dirty="0"/>
              <a:t>Avancer dans le sens de la flèche de direction vers le point B tout en maintenant ce réglage.</a:t>
            </a:r>
          </a:p>
        </p:txBody>
      </p:sp>
      <p:pic>
        <p:nvPicPr>
          <p:cNvPr id="4098" name="Picture 2" descr="https://www.altituderando.com/IMG/jpg/d/c/5/DSC063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2937" y="4487332"/>
            <a:ext cx="3032605" cy="22744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582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800" b="1" dirty="0" smtClean="0"/>
              <a:t>Calcul d’azimuts</a:t>
            </a:r>
            <a:endParaRPr lang="fr-FR" sz="4800" b="1" dirty="0"/>
          </a:p>
        </p:txBody>
      </p:sp>
      <p:sp>
        <p:nvSpPr>
          <p:cNvPr id="3" name="Espace réservé du contenu 2"/>
          <p:cNvSpPr>
            <a:spLocks noGrp="1"/>
          </p:cNvSpPr>
          <p:nvPr>
            <p:ph idx="1"/>
          </p:nvPr>
        </p:nvSpPr>
        <p:spPr/>
        <p:txBody>
          <a:bodyPr/>
          <a:lstStyle/>
          <a:p>
            <a:r>
              <a:rPr lang="fr-FR" sz="2800" dirty="0" smtClean="0"/>
              <a:t>1 aller du centre du rond point de la crèche au centre du terrain de foot(synthétique)</a:t>
            </a:r>
          </a:p>
          <a:p>
            <a:r>
              <a:rPr lang="fr-FR" sz="2800" dirty="0" smtClean="0"/>
              <a:t>2 du centre </a:t>
            </a:r>
            <a:r>
              <a:rPr lang="fr-FR" sz="2800" dirty="0"/>
              <a:t>du terrain de foot(synthétique</a:t>
            </a:r>
            <a:r>
              <a:rPr lang="fr-FR" sz="2800" dirty="0" smtClean="0"/>
              <a:t>) au centre de la piste d’athlétisme</a:t>
            </a:r>
          </a:p>
          <a:p>
            <a:r>
              <a:rPr lang="fr-FR" sz="2800" dirty="0" smtClean="0"/>
              <a:t>3 du centre </a:t>
            </a:r>
            <a:r>
              <a:rPr lang="fr-FR" sz="2800" dirty="0"/>
              <a:t>de la piste </a:t>
            </a:r>
            <a:r>
              <a:rPr lang="fr-FR" sz="2800" dirty="0" smtClean="0"/>
              <a:t>d’athlétisme au centre </a:t>
            </a:r>
            <a:r>
              <a:rPr lang="fr-FR" sz="2800" dirty="0"/>
              <a:t>du rond point de la crèche </a:t>
            </a:r>
          </a:p>
          <a:p>
            <a:endParaRPr lang="fr-FR" dirty="0"/>
          </a:p>
          <a:p>
            <a:endParaRPr lang="fr-FR" dirty="0"/>
          </a:p>
        </p:txBody>
      </p:sp>
    </p:spTree>
    <p:extLst>
      <p:ext uri="{BB962C8B-B14F-4D97-AF65-F5344CB8AC3E}">
        <p14:creationId xmlns:p14="http://schemas.microsoft.com/office/powerpoint/2010/main" val="2925183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400" dirty="0" smtClean="0"/>
              <a:t>Et sur le terrain?</a:t>
            </a:r>
            <a:endParaRPr lang="fr-FR" sz="44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891" y="685800"/>
            <a:ext cx="5799044" cy="3614738"/>
          </a:xfrm>
        </p:spPr>
      </p:pic>
    </p:spTree>
    <p:extLst>
      <p:ext uri="{BB962C8B-B14F-4D97-AF65-F5344CB8AC3E}">
        <p14:creationId xmlns:p14="http://schemas.microsoft.com/office/powerpoint/2010/main" val="4156909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2540" y="4485679"/>
            <a:ext cx="8475517" cy="1459198"/>
          </a:xfrm>
        </p:spPr>
        <p:txBody>
          <a:bodyPr/>
          <a:lstStyle/>
          <a:p>
            <a:pPr algn="ctr"/>
            <a:r>
              <a:rPr lang="fr-FR" dirty="0" smtClean="0"/>
              <a:t>Programme de l’après midi</a:t>
            </a:r>
            <a:endParaRPr lang="fr-FR" dirty="0"/>
          </a:p>
        </p:txBody>
      </p:sp>
      <p:sp>
        <p:nvSpPr>
          <p:cNvPr id="3" name="Espace réservé du contenu 2"/>
          <p:cNvSpPr>
            <a:spLocks noGrp="1"/>
          </p:cNvSpPr>
          <p:nvPr>
            <p:ph idx="1"/>
          </p:nvPr>
        </p:nvSpPr>
        <p:spPr/>
        <p:txBody>
          <a:bodyPr>
            <a:normAutofit fontScale="55000" lnSpcReduction="20000"/>
          </a:bodyPr>
          <a:lstStyle/>
          <a:p>
            <a:r>
              <a:rPr lang="fr-FR" sz="3600" dirty="0" smtClean="0"/>
              <a:t>Tour de table</a:t>
            </a:r>
          </a:p>
          <a:p>
            <a:r>
              <a:rPr lang="fr-FR" sz="3600" dirty="0" smtClean="0"/>
              <a:t>Pourquoi se servir d’une boussole?</a:t>
            </a:r>
          </a:p>
          <a:p>
            <a:r>
              <a:rPr lang="fr-FR" sz="3600" dirty="0" smtClean="0"/>
              <a:t>Manipulation libre de la boussole</a:t>
            </a:r>
          </a:p>
          <a:p>
            <a:r>
              <a:rPr lang="fr-FR" sz="3600" dirty="0" smtClean="0"/>
              <a:t>Théorie</a:t>
            </a:r>
          </a:p>
          <a:p>
            <a:r>
              <a:rPr lang="fr-FR" sz="3600" dirty="0" smtClean="0"/>
              <a:t>Révision de la carte</a:t>
            </a:r>
          </a:p>
          <a:p>
            <a:r>
              <a:rPr lang="fr-FR" sz="3600" dirty="0" smtClean="0"/>
              <a:t>Pratique (exercice sur le terrain)</a:t>
            </a:r>
          </a:p>
          <a:p>
            <a:r>
              <a:rPr lang="fr-FR" sz="3600" dirty="0" smtClean="0"/>
              <a:t>Bilan de l’exercice</a:t>
            </a:r>
          </a:p>
          <a:p>
            <a:r>
              <a:rPr lang="fr-FR" sz="3600" dirty="0" smtClean="0"/>
              <a:t>Calcul d’azimuts (en salle)</a:t>
            </a:r>
          </a:p>
          <a:p>
            <a:r>
              <a:rPr lang="fr-FR" sz="3600" dirty="0" smtClean="0"/>
              <a:t>Evaluation de l’information</a:t>
            </a:r>
            <a:endParaRPr lang="fr-FR" dirty="0"/>
          </a:p>
        </p:txBody>
      </p:sp>
    </p:spTree>
    <p:extLst>
      <p:ext uri="{BB962C8B-B14F-4D97-AF65-F5344CB8AC3E}">
        <p14:creationId xmlns:p14="http://schemas.microsoft.com/office/powerpoint/2010/main" val="110614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79" y="125627"/>
            <a:ext cx="8534400" cy="1507067"/>
          </a:xfrm>
        </p:spPr>
        <p:txBody>
          <a:bodyPr/>
          <a:lstStyle/>
          <a:p>
            <a:pPr algn="ctr"/>
            <a:r>
              <a:rPr lang="fr-FR" dirty="0"/>
              <a:t>Mais comment faire?</a:t>
            </a:r>
            <a:br>
              <a:rPr lang="fr-FR" dirty="0"/>
            </a:br>
            <a:r>
              <a:rPr lang="fr-FR" dirty="0"/>
              <a:t>Du terrain a la carte !</a:t>
            </a:r>
          </a:p>
        </p:txBody>
      </p:sp>
      <p:pic>
        <p:nvPicPr>
          <p:cNvPr id="3074" name="Picture 2" descr="https://www.altituderando.com/IMG/jpg/e/a/0/DSC0634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97121" y="685800"/>
            <a:ext cx="2711053" cy="361473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482812" y="2067790"/>
            <a:ext cx="6096000" cy="4093428"/>
          </a:xfrm>
          <a:prstGeom prst="rect">
            <a:avLst/>
          </a:prstGeom>
        </p:spPr>
        <p:txBody>
          <a:bodyPr>
            <a:spAutoFit/>
          </a:bodyPr>
          <a:lstStyle/>
          <a:p>
            <a:r>
              <a:rPr lang="fr-FR" sz="2000" b="1" dirty="0"/>
              <a:t>Orienter la carte au nord en randonnée</a:t>
            </a:r>
          </a:p>
          <a:p>
            <a:r>
              <a:rPr lang="fr-FR" sz="2000" dirty="0"/>
              <a:t>C’est la manipulation primordiale la plus fréquemment employée.</a:t>
            </a:r>
          </a:p>
          <a:p>
            <a:r>
              <a:rPr lang="fr-FR" sz="2000" dirty="0"/>
              <a:t>Poser la boussole sur la carte et la positionner de façon à ce que la flèche rouge et les parallèles de quadrillage rouges du cadran soient orientés vers le nord de la carte et soient parallèles à l’axe nord-sud d’une carte topographique et dans le cas d’une carte IGN aux verticales bleues du quadrillage UTM. Dans ce cas inutile de déplier toute la carte, surtout s’il y a du vent. Le quadrillage couvre toute la carte et la partie qui vous intéresse suffit.</a:t>
            </a:r>
          </a:p>
        </p:txBody>
      </p:sp>
      <p:pic>
        <p:nvPicPr>
          <p:cNvPr id="3076" name="Picture 4" descr="https://www.altituderando.com/IMG/jpg/d/3/c/DSC06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8115" y="3906255"/>
            <a:ext cx="11430000" cy="857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2501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1535" y="294273"/>
            <a:ext cx="8502392" cy="1507067"/>
          </a:xfrm>
        </p:spPr>
        <p:txBody>
          <a:bodyPr/>
          <a:lstStyle/>
          <a:p>
            <a:pPr algn="ctr"/>
            <a:r>
              <a:rPr lang="fr-FR" dirty="0"/>
              <a:t>Position après rotation, la carte est orientée au nord.</a:t>
            </a:r>
          </a:p>
        </p:txBody>
      </p:sp>
      <p:pic>
        <p:nvPicPr>
          <p:cNvPr id="2052" name="Picture 4" descr="https://www.altituderando.com/IMG/jpg/d/3/c/DSC0606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3557" y="2199932"/>
            <a:ext cx="5666317" cy="4249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97304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84212" y="685800"/>
            <a:ext cx="8534400" cy="5887995"/>
          </a:xfrm>
        </p:spPr>
        <p:txBody>
          <a:bodyPr>
            <a:normAutofit fontScale="92500" lnSpcReduction="20000"/>
          </a:bodyPr>
          <a:lstStyle/>
          <a:p>
            <a:r>
              <a:rPr lang="fr-FR" sz="3300" dirty="0" smtClean="0"/>
              <a:t>Relever </a:t>
            </a:r>
            <a:r>
              <a:rPr lang="fr-FR" sz="3300" dirty="0"/>
              <a:t>l’azimut correspondant à la direction AB sur le cadran à son point d’intersection avec la flèche de direction. Dans notre exemple, sur la photo 260°.</a:t>
            </a:r>
          </a:p>
          <a:p>
            <a:r>
              <a:rPr lang="fr-FR" sz="3300" dirty="0"/>
              <a:t>Sur le terrain tout en ayant vérifié que l’azimut est bien affiché (ici 260°) tourner la boussole dans le plan horizontal de façon à amener l’aiguille rouge du cadran sous la partie rouge de l’aiguille aimantée. Les deux aiguilles devant être dans le même alignement.</a:t>
            </a:r>
          </a:p>
          <a:p>
            <a:r>
              <a:rPr lang="fr-FR" sz="3300" dirty="0"/>
              <a:t>Avancer dans le sens de la flèche de direction vers le point B tout en maintenant ce réglage</a:t>
            </a:r>
          </a:p>
        </p:txBody>
      </p:sp>
    </p:spTree>
    <p:extLst>
      <p:ext uri="{BB962C8B-B14F-4D97-AF65-F5344CB8AC3E}">
        <p14:creationId xmlns:p14="http://schemas.microsoft.com/office/powerpoint/2010/main" val="289842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tituderando.com/IMG/jpg/8/3/a/DSC063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4572000"/>
            <a:ext cx="8572500" cy="11430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p:cNvSpPr>
            <a:spLocks noGrp="1"/>
          </p:cNvSpPr>
          <p:nvPr>
            <p:ph type="title"/>
          </p:nvPr>
        </p:nvSpPr>
        <p:spPr>
          <a:xfrm>
            <a:off x="1013253" y="-238897"/>
            <a:ext cx="8073553" cy="2529016"/>
          </a:xfrm>
        </p:spPr>
        <p:txBody>
          <a:bodyPr/>
          <a:lstStyle/>
          <a:p>
            <a:pPr algn="ctr"/>
            <a:r>
              <a:rPr lang="fr-FR" dirty="0" smtClean="0"/>
              <a:t>Relever un azimut sur le terrain et le reporter sur la carte</a:t>
            </a:r>
            <a:endParaRPr lang="fr-FR" dirty="0"/>
          </a:p>
        </p:txBody>
      </p:sp>
      <p:sp>
        <p:nvSpPr>
          <p:cNvPr id="3" name="Espace réservé du contenu 2"/>
          <p:cNvSpPr>
            <a:spLocks noGrp="1"/>
          </p:cNvSpPr>
          <p:nvPr>
            <p:ph idx="1"/>
          </p:nvPr>
        </p:nvSpPr>
        <p:spPr>
          <a:xfrm>
            <a:off x="1079156" y="2084174"/>
            <a:ext cx="8476733" cy="5016844"/>
          </a:xfrm>
        </p:spPr>
        <p:txBody>
          <a:bodyPr>
            <a:normAutofit fontScale="92500" lnSpcReduction="10000"/>
          </a:bodyPr>
          <a:lstStyle/>
          <a:p>
            <a:r>
              <a:rPr lang="fr-FR" b="1" dirty="0" smtClean="0"/>
              <a:t>diriger la ligne de visée de la boussole dans la direction à relever,</a:t>
            </a:r>
          </a:p>
          <a:p>
            <a:r>
              <a:rPr lang="fr-FR" b="1" dirty="0" smtClean="0"/>
              <a:t>Tenir la boussole devant soi horizontalement ,pour que l’aiguille aimantée s’oriente librement vers le nord magnétique,</a:t>
            </a:r>
          </a:p>
          <a:p>
            <a:r>
              <a:rPr lang="fr-FR" b="1" dirty="0" smtClean="0"/>
              <a:t>Tournez le boitier jusqu’à mettre sa marque N face à la pointe de l’aiguille aimantée (celle-ci est dans sa « maison »),</a:t>
            </a:r>
          </a:p>
          <a:p>
            <a:r>
              <a:rPr lang="fr-FR" b="1" dirty="0" smtClean="0"/>
              <a:t>Lire la valeur de l’angle ou l’azimut sur la graduation figurant face à la ligne de visée,</a:t>
            </a:r>
          </a:p>
          <a:p>
            <a:r>
              <a:rPr lang="fr-FR" b="1" dirty="0" smtClean="0"/>
              <a:t>A ce stade ne plus toucher au boitier ,se reporter sur la carte,</a:t>
            </a:r>
          </a:p>
          <a:p>
            <a:r>
              <a:rPr lang="fr-FR" b="1" dirty="0" smtClean="0"/>
              <a:t>Poser la boussole sur la carte ,un des bords de la plaquette de la boussole sur le point de stationnement ,le N étant en direction du nord de la carte ,les lignes de fond du boitier parallèles à un méridien (on oubli l’aiguille aimantée),</a:t>
            </a:r>
          </a:p>
          <a:p>
            <a:r>
              <a:rPr lang="fr-FR" b="1" dirty="0" smtClean="0"/>
              <a:t>Le prolongement du bord de la plaquette nous indique la direction visée lors du relèvement,</a:t>
            </a:r>
          </a:p>
          <a:p>
            <a:endParaRPr lang="fr-FR" dirty="0" smtClean="0"/>
          </a:p>
          <a:p>
            <a:endParaRPr lang="fr-FR" dirty="0"/>
          </a:p>
        </p:txBody>
      </p:sp>
    </p:spTree>
    <p:extLst>
      <p:ext uri="{BB962C8B-B14F-4D97-AF65-F5344CB8AC3E}">
        <p14:creationId xmlns:p14="http://schemas.microsoft.com/office/powerpoint/2010/main" val="4087152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sp>
        <p:nvSpPr>
          <p:cNvPr id="4" name="Rectangle 3"/>
          <p:cNvSpPr/>
          <p:nvPr/>
        </p:nvSpPr>
        <p:spPr>
          <a:xfrm>
            <a:off x="395416" y="90617"/>
            <a:ext cx="11730681" cy="5109091"/>
          </a:xfrm>
          <a:prstGeom prst="rect">
            <a:avLst/>
          </a:prstGeom>
        </p:spPr>
        <p:txBody>
          <a:bodyPr wrap="square">
            <a:spAutoFit/>
          </a:bodyPr>
          <a:lstStyle/>
          <a:p>
            <a:r>
              <a:rPr lang="fr-FR" sz="2800" b="1" dirty="0"/>
              <a:t>Déterminer votre position avec la méthode de triangulation</a:t>
            </a:r>
            <a:r>
              <a:rPr lang="fr-FR" sz="2800" b="1" dirty="0" smtClean="0"/>
              <a:t>.</a:t>
            </a:r>
          </a:p>
          <a:p>
            <a:endParaRPr lang="fr-FR" sz="2800" b="1" dirty="0"/>
          </a:p>
          <a:p>
            <a:r>
              <a:rPr lang="fr-FR" dirty="0"/>
              <a:t>Relever les azimuts de trois points remarquables suffisamment éloignés angulairement les uns des autres pour plus de précision. Reporter les directions correspondantes de ces points sur la carte. Votre position se trouve approximativement au milieu du triangle d’erreur formé par l’intersection de ces trois droites.</a:t>
            </a:r>
          </a:p>
          <a:p>
            <a:r>
              <a:rPr lang="fr-FR" dirty="0"/>
              <a:t>Sur une carte IGN la solution la plus simple consiste à prendre comme axe de référence la direction verticale du quadrillage bleu UTM qui couvre toute la carte</a:t>
            </a:r>
            <a:r>
              <a:rPr lang="fr-FR" dirty="0" smtClean="0"/>
              <a:t>.</a:t>
            </a:r>
          </a:p>
          <a:p>
            <a:endParaRPr lang="fr-FR" dirty="0"/>
          </a:p>
          <a:p>
            <a:r>
              <a:rPr lang="fr-FR" dirty="0"/>
              <a:t>Pour des</a:t>
            </a:r>
            <a:r>
              <a:rPr lang="fr-FR" b="1" dirty="0"/>
              <a:t> points remarquables très éloignés</a:t>
            </a:r>
            <a:r>
              <a:rPr lang="fr-FR" dirty="0"/>
              <a:t>, il faudra apporter une</a:t>
            </a:r>
            <a:r>
              <a:rPr lang="fr-FR" b="1" dirty="0"/>
              <a:t> correction angulaire</a:t>
            </a:r>
            <a:r>
              <a:rPr lang="fr-FR" dirty="0"/>
              <a:t> lors du report de l’azimut sur la carte correspondant à la différence d’inclinaison entre les verticales du quadrillage et les verticales noires qui représentent exactement le nord géographique. L’angle devra être mesuré préalablement au rapporteur et indiqué éventuellement pour mémoire sur le talon légende de la carte</a:t>
            </a:r>
            <a:r>
              <a:rPr lang="fr-FR" dirty="0" smtClean="0"/>
              <a:t>.</a:t>
            </a:r>
          </a:p>
          <a:p>
            <a:r>
              <a:rPr lang="fr-FR" dirty="0" smtClean="0"/>
              <a:t> </a:t>
            </a:r>
            <a:r>
              <a:rPr lang="fr-FR" dirty="0"/>
              <a:t>Ex : Si les verticales noires sont inclinées sur la droite par rapport aux verticales bleues, il faudra ajouter la valeur de cette correction à l’azimut et reporter le nouvel angle obtenu avec la boussole sur la carte.</a:t>
            </a:r>
          </a:p>
          <a:p>
            <a:r>
              <a:rPr lang="fr-FR" dirty="0"/>
              <a:t>Méthode qui manque un peu de précision et qui n’est pas facile à mettre en place mais à connaître et à utiliser en cas de panne de GPS quand on est perdu si le temps permet d’apercevoir des points remarquables.</a:t>
            </a:r>
          </a:p>
        </p:txBody>
      </p:sp>
    </p:spTree>
    <p:extLst>
      <p:ext uri="{BB962C8B-B14F-4D97-AF65-F5344CB8AC3E}">
        <p14:creationId xmlns:p14="http://schemas.microsoft.com/office/powerpoint/2010/main" val="1280334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Représentation des trois directions correspondant aux 3 azimuts relevés.</a:t>
            </a:r>
          </a:p>
        </p:txBody>
      </p:sp>
      <p:pic>
        <p:nvPicPr>
          <p:cNvPr id="4098" name="Picture 2" descr="https://www.altituderando.com/IMG/jpg/f/0/d/Triangulat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3080" y="529281"/>
            <a:ext cx="5407412" cy="3614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0397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MARIE-ISABELLE ET PIERRE</a:t>
            </a:r>
            <a:endParaRPr lang="fr-FR" dirty="0"/>
          </a:p>
        </p:txBody>
      </p:sp>
      <p:sp>
        <p:nvSpPr>
          <p:cNvPr id="3" name="Espace réservé du contenu 2"/>
          <p:cNvSpPr>
            <a:spLocks noGrp="1"/>
          </p:cNvSpPr>
          <p:nvPr>
            <p:ph idx="1"/>
          </p:nvPr>
        </p:nvSpPr>
        <p:spPr/>
        <p:txBody>
          <a:bodyPr>
            <a:normAutofit/>
          </a:bodyPr>
          <a:lstStyle/>
          <a:p>
            <a:pPr algn="ctr"/>
            <a:r>
              <a:rPr lang="fr-FR" sz="4000" dirty="0" smtClean="0"/>
              <a:t>Merci pour votre attention et Bon courage pour la suite de la journée</a:t>
            </a:r>
            <a:endParaRPr lang="fr-FR" sz="4000" dirty="0"/>
          </a:p>
        </p:txBody>
      </p:sp>
    </p:spTree>
    <p:extLst>
      <p:ext uri="{BB962C8B-B14F-4D97-AF65-F5344CB8AC3E}">
        <p14:creationId xmlns:p14="http://schemas.microsoft.com/office/powerpoint/2010/main" val="3441988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60046" y="99081"/>
            <a:ext cx="6931954" cy="2224826"/>
          </a:xfrm>
        </p:spPr>
        <p:txBody>
          <a:bodyPr/>
          <a:lstStyle/>
          <a:p>
            <a:pPr algn="ctr"/>
            <a:r>
              <a:rPr lang="fr-FR" dirty="0" smtClean="0"/>
              <a:t>CARTE AVEC BALISES</a:t>
            </a:r>
            <a:endParaRPr lang="fr-FR" dirty="0"/>
          </a:p>
        </p:txBody>
      </p:sp>
      <p:pic>
        <p:nvPicPr>
          <p:cNvPr id="7" name="Espace réservé du contenu 6"/>
          <p:cNvPicPr>
            <a:picLocks noGrp="1" noChangeAspect="1"/>
          </p:cNvPicPr>
          <p:nvPr>
            <p:ph idx="1"/>
          </p:nvPr>
        </p:nvPicPr>
        <p:blipFill>
          <a:blip r:embed="rId2"/>
          <a:stretch>
            <a:fillRect/>
          </a:stretch>
        </p:blipFill>
        <p:spPr>
          <a:xfrm>
            <a:off x="754385" y="0"/>
            <a:ext cx="4451929" cy="6867503"/>
          </a:xfrm>
          <a:prstGeom prst="rect">
            <a:avLst/>
          </a:prstGeom>
        </p:spPr>
      </p:pic>
    </p:spTree>
    <p:extLst>
      <p:ext uri="{BB962C8B-B14F-4D97-AF65-F5344CB8AC3E}">
        <p14:creationId xmlns:p14="http://schemas.microsoft.com/office/powerpoint/2010/main" val="201794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749642" y="5971539"/>
            <a:ext cx="8204888" cy="45719"/>
          </a:xfrm>
        </p:spPr>
        <p:txBody>
          <a:bodyPr>
            <a:normAutofit fontScale="90000"/>
          </a:bodyPr>
          <a:lstStyle/>
          <a:p>
            <a:endParaRPr lang="fr-FR" dirty="0"/>
          </a:p>
        </p:txBody>
      </p:sp>
      <p:sp>
        <p:nvSpPr>
          <p:cNvPr id="3" name="Espace réservé du contenu 2"/>
          <p:cNvSpPr>
            <a:spLocks noGrp="1"/>
          </p:cNvSpPr>
          <p:nvPr>
            <p:ph idx="1"/>
          </p:nvPr>
        </p:nvSpPr>
        <p:spPr>
          <a:xfrm>
            <a:off x="1" y="199767"/>
            <a:ext cx="9391606" cy="5690287"/>
          </a:xfrm>
        </p:spPr>
        <p:txBody>
          <a:bodyPr>
            <a:normAutofit/>
          </a:bodyPr>
          <a:lstStyle/>
          <a:p>
            <a:pPr marL="0" indent="0">
              <a:buNone/>
            </a:pPr>
            <a:r>
              <a:rPr lang="fr-FR" sz="4000" dirty="0" smtClean="0"/>
              <a:t>C’est quoi la boussole ? </a:t>
            </a:r>
          </a:p>
          <a:p>
            <a:pPr marL="0" indent="0">
              <a:buNone/>
            </a:pPr>
            <a:r>
              <a:rPr lang="fr-FR" sz="6000" dirty="0" smtClean="0"/>
              <a:t>C’EST LE NOOOORRRRDDD!!!!!!!!</a:t>
            </a:r>
          </a:p>
          <a:p>
            <a:r>
              <a:rPr lang="fr-FR" sz="4000" dirty="0" smtClean="0"/>
              <a:t>Le nord sur la carte?</a:t>
            </a:r>
          </a:p>
          <a:p>
            <a:r>
              <a:rPr lang="fr-FR" sz="4000" dirty="0" smtClean="0"/>
              <a:t>Le nord   sur le terrain?</a:t>
            </a:r>
            <a:endParaRPr lang="fr-FR" sz="4000" dirty="0"/>
          </a:p>
        </p:txBody>
      </p:sp>
    </p:spTree>
    <p:extLst>
      <p:ext uri="{BB962C8B-B14F-4D97-AF65-F5344CB8AC3E}">
        <p14:creationId xmlns:p14="http://schemas.microsoft.com/office/powerpoint/2010/main" val="183157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SUR LA CARTE :C’EST LE NORD GEOGRAPHIQUE </a:t>
            </a:r>
            <a:r>
              <a:rPr lang="fr-FR" dirty="0"/>
              <a:t>OU </a:t>
            </a:r>
            <a:r>
              <a:rPr lang="fr-FR" dirty="0" smtClean="0"/>
              <a:t>MAGNETIQUE</a:t>
            </a:r>
            <a:r>
              <a:rPr lang="fr-FR" dirty="0"/>
              <a:t>?</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212" y="531459"/>
            <a:ext cx="7145736" cy="3614738"/>
          </a:xfrm>
        </p:spPr>
      </p:pic>
    </p:spTree>
    <p:extLst>
      <p:ext uri="{BB962C8B-B14F-4D97-AF65-F5344CB8AC3E}">
        <p14:creationId xmlns:p14="http://schemas.microsoft.com/office/powerpoint/2010/main" val="690143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17158" y="7118565"/>
            <a:ext cx="8534400" cy="1507067"/>
          </a:xfrm>
        </p:spPr>
        <p:txBody>
          <a:bodyPr/>
          <a:lstStyle/>
          <a:p>
            <a:endParaRPr lang="fr-FR" dirty="0"/>
          </a:p>
        </p:txBody>
      </p:sp>
      <p:sp>
        <p:nvSpPr>
          <p:cNvPr id="3" name="Espace réservé du contenu 2"/>
          <p:cNvSpPr>
            <a:spLocks noGrp="1"/>
          </p:cNvSpPr>
          <p:nvPr>
            <p:ph idx="1"/>
          </p:nvPr>
        </p:nvSpPr>
        <p:spPr>
          <a:xfrm flipH="1">
            <a:off x="12191999" y="2309326"/>
            <a:ext cx="292359" cy="4128796"/>
          </a:xfrm>
        </p:spPr>
        <p:txBody>
          <a:bodyPr/>
          <a:lstStyle/>
          <a:p>
            <a:endParaRPr lang="fr-FR" dirty="0"/>
          </a:p>
        </p:txBody>
      </p:sp>
      <p:sp>
        <p:nvSpPr>
          <p:cNvPr id="5" name="Rectangle 4"/>
          <p:cNvSpPr/>
          <p:nvPr/>
        </p:nvSpPr>
        <p:spPr>
          <a:xfrm>
            <a:off x="0" y="1"/>
            <a:ext cx="12192000" cy="6309420"/>
          </a:xfrm>
          <a:prstGeom prst="rect">
            <a:avLst/>
          </a:prstGeom>
        </p:spPr>
        <p:txBody>
          <a:bodyPr wrap="square">
            <a:spAutoFit/>
          </a:bodyPr>
          <a:lstStyle/>
          <a:p>
            <a:pPr algn="ctr"/>
            <a:r>
              <a:rPr lang="fr-FR" sz="4000" b="1" dirty="0"/>
              <a:t>Nord de la carte</a:t>
            </a:r>
            <a:endParaRPr lang="fr-FR" sz="4000" dirty="0"/>
          </a:p>
          <a:p>
            <a:r>
              <a:rPr lang="fr-FR" sz="2800" dirty="0"/>
              <a:t>Il est situé dans le haut de la carte et correspond au</a:t>
            </a:r>
            <a:r>
              <a:rPr lang="fr-FR" sz="2800" b="1" dirty="0"/>
              <a:t> nord du quadrillage</a:t>
            </a:r>
            <a:r>
              <a:rPr lang="fr-FR" sz="2800" dirty="0"/>
              <a:t>. </a:t>
            </a:r>
            <a:endParaRPr lang="fr-FR" sz="2800" dirty="0" smtClean="0"/>
          </a:p>
          <a:p>
            <a:r>
              <a:rPr lang="fr-FR" sz="2800" dirty="0" smtClean="0"/>
              <a:t>Sur </a:t>
            </a:r>
            <a:r>
              <a:rPr lang="fr-FR" sz="2800" dirty="0"/>
              <a:t>une carte IGN, les lignes verticales bleues du quadrillage UTM sont situées </a:t>
            </a:r>
            <a:r>
              <a:rPr lang="fr-FR" sz="2800" b="1" dirty="0"/>
              <a:t>approximativement</a:t>
            </a:r>
            <a:r>
              <a:rPr lang="fr-FR" sz="2800" dirty="0"/>
              <a:t> dans la direction du nord géographique</a:t>
            </a:r>
            <a:r>
              <a:rPr lang="fr-FR" sz="2800" dirty="0" smtClean="0"/>
              <a:t>.</a:t>
            </a:r>
          </a:p>
          <a:p>
            <a:r>
              <a:rPr lang="fr-FR" sz="2800" dirty="0" smtClean="0"/>
              <a:t> </a:t>
            </a:r>
            <a:r>
              <a:rPr lang="fr-FR" sz="2800" dirty="0"/>
              <a:t>EX : Dans les Hautes Alpes le décalage entre le nord de la carte (nord du quadrillage) et le nord géographique sur la carte TOP25 3537ET est de 1°5</a:t>
            </a:r>
            <a:r>
              <a:rPr lang="fr-FR" sz="2800" dirty="0" smtClean="0"/>
              <a:t>.</a:t>
            </a:r>
          </a:p>
          <a:p>
            <a:r>
              <a:rPr lang="fr-FR" sz="2800" dirty="0" smtClean="0"/>
              <a:t> </a:t>
            </a:r>
            <a:r>
              <a:rPr lang="fr-FR" sz="2800" dirty="0"/>
              <a:t>Ce décalage ne modifie rien si l’on choisi ce quadrillage pour orienter correctement une carte au nord car on est dans cette manipulation confronté à de faibles distances.</a:t>
            </a:r>
          </a:p>
          <a:p>
            <a:pPr algn="ctr"/>
            <a:r>
              <a:rPr lang="fr-FR" sz="2800" dirty="0"/>
              <a:t>Ce quadrillage qui couvre toute la carte forme des carrés ou quadrants UTM de 4 cm de coté correspondant à une distance de 1 km sur les cartes IGN TOP25.</a:t>
            </a:r>
          </a:p>
        </p:txBody>
      </p:sp>
    </p:spTree>
    <p:extLst>
      <p:ext uri="{BB962C8B-B14F-4D97-AF65-F5344CB8AC3E}">
        <p14:creationId xmlns:p14="http://schemas.microsoft.com/office/powerpoint/2010/main" val="1131873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54634" y="3034718"/>
            <a:ext cx="8534400" cy="3615267"/>
          </a:xfrm>
        </p:spPr>
        <p:txBody>
          <a:bodyPr/>
          <a:lstStyle/>
          <a:p>
            <a:endParaRPr lang="fr-FR" dirty="0"/>
          </a:p>
        </p:txBody>
      </p:sp>
      <p:sp>
        <p:nvSpPr>
          <p:cNvPr id="4" name="Rectangle 3"/>
          <p:cNvSpPr/>
          <p:nvPr/>
        </p:nvSpPr>
        <p:spPr>
          <a:xfrm>
            <a:off x="318781" y="-2"/>
            <a:ext cx="11685863" cy="6617196"/>
          </a:xfrm>
          <a:prstGeom prst="rect">
            <a:avLst/>
          </a:prstGeom>
        </p:spPr>
        <p:txBody>
          <a:bodyPr wrap="square">
            <a:spAutoFit/>
          </a:bodyPr>
          <a:lstStyle/>
          <a:p>
            <a:r>
              <a:rPr lang="fr-FR" sz="4000" b="1" dirty="0"/>
              <a:t>Déclinaison magnétique</a:t>
            </a:r>
            <a:endParaRPr lang="fr-FR" sz="4000" dirty="0"/>
          </a:p>
          <a:p>
            <a:r>
              <a:rPr lang="fr-FR" sz="3200" dirty="0"/>
              <a:t>C’est l’angle formé entre la direction du </a:t>
            </a:r>
            <a:r>
              <a:rPr lang="fr-FR" sz="3200" b="1" dirty="0"/>
              <a:t>nord magnétique</a:t>
            </a:r>
            <a:r>
              <a:rPr lang="fr-FR" sz="3200" dirty="0"/>
              <a:t> indiqué par l’aiguille de la boussole et le </a:t>
            </a:r>
            <a:r>
              <a:rPr lang="fr-FR" sz="3200" b="1" dirty="0"/>
              <a:t>nord géographique</a:t>
            </a:r>
            <a:r>
              <a:rPr lang="fr-FR" sz="3200" dirty="0"/>
              <a:t> par où passe l’axe de rotation de la terre et où se coupent les méridiens. Le champ magnétique se déplace à une vitesse d’environ 40 km par an et varie donc en fonction du temps et de notre position sur la terre. Sur le sol Français et en randonnée pour de faibles distances, on peut considérer la déclinaison magnétique comme négligeable car sa très faible valeur est inférieure à l’erreur de précision de l’instrument. Un ordre de grandeur. Sur une carte récente de l’IGN TOP25 3537 ET la valeur de la déclinaison magnétique est de 0°23’.</a:t>
            </a:r>
          </a:p>
        </p:txBody>
      </p:sp>
    </p:spTree>
    <p:extLst>
      <p:ext uri="{BB962C8B-B14F-4D97-AF65-F5344CB8AC3E}">
        <p14:creationId xmlns:p14="http://schemas.microsoft.com/office/powerpoint/2010/main" val="299562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dirty="0" smtClean="0"/>
              <a:t>Du nord au sud!!!</a:t>
            </a:r>
            <a:endParaRPr lang="fr-FR" sz="54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212" y="460094"/>
            <a:ext cx="3611116" cy="3614738"/>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449" y="557725"/>
            <a:ext cx="4400550" cy="3419475"/>
          </a:xfrm>
          <a:prstGeom prst="rect">
            <a:avLst/>
          </a:prstGeom>
        </p:spPr>
      </p:pic>
    </p:spTree>
    <p:extLst>
      <p:ext uri="{BB962C8B-B14F-4D97-AF65-F5344CB8AC3E}">
        <p14:creationId xmlns:p14="http://schemas.microsoft.com/office/powerpoint/2010/main" val="980625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4800" dirty="0" smtClean="0"/>
              <a:t>Trouve ta voie </a:t>
            </a:r>
            <a:r>
              <a:rPr lang="fr-FR" sz="4800" dirty="0" smtClean="0"/>
              <a:t>! </a:t>
            </a:r>
            <a:endParaRPr lang="fr-FR" sz="4800" dirty="0"/>
          </a:p>
        </p:txBody>
      </p:sp>
      <p:pic>
        <p:nvPicPr>
          <p:cNvPr id="5" name="Espace réservé du contenu 4"/>
          <p:cNvPicPr>
            <a:picLocks noGrp="1" noChangeAspect="1"/>
          </p:cNvPicPr>
          <p:nvPr>
            <p:ph idx="1"/>
          </p:nvPr>
        </p:nvPicPr>
        <p:blipFill>
          <a:blip r:embed="rId2"/>
          <a:stretch>
            <a:fillRect/>
          </a:stretch>
        </p:blipFill>
        <p:spPr>
          <a:xfrm>
            <a:off x="1634900" y="570470"/>
            <a:ext cx="7489762" cy="3614738"/>
          </a:xfrm>
          <a:prstGeom prst="rect">
            <a:avLst/>
          </a:prstGeom>
        </p:spPr>
      </p:pic>
    </p:spTree>
    <p:extLst>
      <p:ext uri="{BB962C8B-B14F-4D97-AF65-F5344CB8AC3E}">
        <p14:creationId xmlns:p14="http://schemas.microsoft.com/office/powerpoint/2010/main" val="1548841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Correction de l’exercice</a:t>
            </a:r>
            <a:endParaRPr lang="fr-FR" dirty="0"/>
          </a:p>
        </p:txBody>
      </p:sp>
      <p:pic>
        <p:nvPicPr>
          <p:cNvPr id="4" name="Espace réservé du contenu 3"/>
          <p:cNvPicPr>
            <a:picLocks noGrp="1" noChangeAspect="1"/>
          </p:cNvPicPr>
          <p:nvPr>
            <p:ph idx="1"/>
          </p:nvPr>
        </p:nvPicPr>
        <p:blipFill>
          <a:blip r:embed="rId2"/>
          <a:stretch>
            <a:fillRect/>
          </a:stretch>
        </p:blipFill>
        <p:spPr>
          <a:xfrm>
            <a:off x="2139163" y="685800"/>
            <a:ext cx="5624499" cy="3614738"/>
          </a:xfrm>
          <a:prstGeom prst="rect">
            <a:avLst/>
          </a:prstGeom>
        </p:spPr>
      </p:pic>
    </p:spTree>
    <p:extLst>
      <p:ext uri="{BB962C8B-B14F-4D97-AF65-F5344CB8AC3E}">
        <p14:creationId xmlns:p14="http://schemas.microsoft.com/office/powerpoint/2010/main" val="1966419734"/>
      </p:ext>
    </p:extLst>
  </p:cSld>
  <p:clrMapOvr>
    <a:masterClrMapping/>
  </p:clrMapOvr>
</p:sld>
</file>

<file path=ppt/theme/theme1.xml><?xml version="1.0" encoding="utf-8"?>
<a:theme xmlns:a="http://schemas.openxmlformats.org/drawingml/2006/main" name="Secteu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719</TotalTime>
  <Words>1078</Words>
  <Application>Microsoft Office PowerPoint</Application>
  <PresentationFormat>Grand écran</PresentationFormat>
  <Paragraphs>88</Paragraphs>
  <Slides>27</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27</vt:i4>
      </vt:variant>
    </vt:vector>
  </HeadingPairs>
  <TitlesOfParts>
    <vt:vector size="30" baseType="lpstr">
      <vt:lpstr>Century Gothic</vt:lpstr>
      <vt:lpstr>Wingdings 3</vt:lpstr>
      <vt:lpstr>Secteur</vt:lpstr>
      <vt:lpstr>INFORMATION BOUSSOLE</vt:lpstr>
      <vt:lpstr>Programme de l’après midi</vt:lpstr>
      <vt:lpstr>Présentation PowerPoint</vt:lpstr>
      <vt:lpstr>SUR LA CARTE :C’EST LE NORD GEOGRAPHIQUE OU MAGNETIQUE?</vt:lpstr>
      <vt:lpstr>Présentation PowerPoint</vt:lpstr>
      <vt:lpstr>Présentation PowerPoint</vt:lpstr>
      <vt:lpstr>Du nord au sud!!!</vt:lpstr>
      <vt:lpstr>Trouve ta voie ! </vt:lpstr>
      <vt:lpstr>Correction de l’exercice</vt:lpstr>
      <vt:lpstr>Enfin sauvé!</vt:lpstr>
      <vt:lpstr>Présentation PowerPoint</vt:lpstr>
      <vt:lpstr>À condition : de se tenir à l’écart de toute source magnétique pouvant perturber la position de l’aiguille. (ligne haute tension, objet métallique, aimant d’un téléphone etc.). de bien maintenir l’instrument à plat dans le plan horizontal. Une position oblique pourrait perturber la libre rotation de l’aiguille et sa bonne orientation </vt:lpstr>
      <vt:lpstr>Relever un azimut sur la carte et suivre ce cap sur le terrain.</vt:lpstr>
      <vt:lpstr>Présentation PowerPoint</vt:lpstr>
      <vt:lpstr>REVISION DE LA CARTE</vt:lpstr>
      <vt:lpstr>2/Tourner le cadran rotatif de façon à ce que ses parallèles de quadrillage et sa flèche rouge soient parallèles à l’axe Nord Sud d’une carte topographique comme sur la photo. Les parallèles du quadrillage et la flèche devant être orientés vers le nord de la carte.</vt:lpstr>
      <vt:lpstr>Ouf !!! On va peut être y arriver ?</vt:lpstr>
      <vt:lpstr>Calcul d’azimuts</vt:lpstr>
      <vt:lpstr>Et sur le terrain?</vt:lpstr>
      <vt:lpstr>Mais comment faire? Du terrain a la carte !</vt:lpstr>
      <vt:lpstr>Position après rotation, la carte est orientée au nord.</vt:lpstr>
      <vt:lpstr>Présentation PowerPoint</vt:lpstr>
      <vt:lpstr>Relever un azimut sur le terrain et le reporter sur la carte</vt:lpstr>
      <vt:lpstr>Présentation PowerPoint</vt:lpstr>
      <vt:lpstr>Représentation des trois directions correspondant aux 3 azimuts relevés.</vt:lpstr>
      <vt:lpstr>MARIE-ISABELLE ET PIERRE</vt:lpstr>
      <vt:lpstr>CARTE AVEC BALISES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BRUNEAUX Pierre</dc:creator>
  <cp:lastModifiedBy>BRUNEAUX Pierre</cp:lastModifiedBy>
  <cp:revision>33</cp:revision>
  <cp:lastPrinted>2017-02-09T06:42:13Z</cp:lastPrinted>
  <dcterms:created xsi:type="dcterms:W3CDTF">2017-02-07T13:09:00Z</dcterms:created>
  <dcterms:modified xsi:type="dcterms:W3CDTF">2017-02-10T07:06:24Z</dcterms:modified>
</cp:coreProperties>
</file>